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3" r:id="rId3"/>
    <p:sldId id="258" r:id="rId4"/>
    <p:sldId id="284" r:id="rId5"/>
    <p:sldId id="278" r:id="rId6"/>
    <p:sldId id="260" r:id="rId7"/>
    <p:sldId id="261" r:id="rId8"/>
    <p:sldId id="285" r:id="rId9"/>
    <p:sldId id="262" r:id="rId10"/>
    <p:sldId id="275" r:id="rId11"/>
    <p:sldId id="263" r:id="rId12"/>
    <p:sldId id="272" r:id="rId13"/>
    <p:sldId id="276" r:id="rId14"/>
    <p:sldId id="286" r:id="rId15"/>
    <p:sldId id="287" r:id="rId16"/>
    <p:sldId id="264" r:id="rId17"/>
    <p:sldId id="280" r:id="rId18"/>
    <p:sldId id="265" r:id="rId19"/>
    <p:sldId id="266" r:id="rId20"/>
    <p:sldId id="267" r:id="rId21"/>
    <p:sldId id="268" r:id="rId22"/>
    <p:sldId id="269" r:id="rId23"/>
    <p:sldId id="281" r:id="rId24"/>
    <p:sldId id="270" r:id="rId25"/>
    <p:sldId id="271" r:id="rId26"/>
    <p:sldId id="282" r:id="rId2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5ED2-6DE0-4494-ABA7-561CA783CBFC}" type="datetimeFigureOut">
              <a:rPr lang="pt-PT" smtClean="0"/>
              <a:t>26-02-2011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4EBE3-B339-4070-94CF-C3DC065FAE37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4511E-77E3-4916-B247-4C0CB0FCD60D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cxnSp>
        <p:nvCxnSpPr>
          <p:cNvPr id="8" name="Conexão rect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Posição d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284E-0B49-4A83-9813-79173D6BFB2D}" type="datetimeFigureOut">
              <a:rPr lang="pt-PT" smtClean="0"/>
              <a:pPr/>
              <a:t>26-02-2011</a:t>
            </a:fld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42B79-25B7-4933-9A24-54878E568F8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284E-0B49-4A83-9813-79173D6BFB2D}" type="datetimeFigureOut">
              <a:rPr lang="pt-PT" smtClean="0"/>
              <a:pPr/>
              <a:t>26-02-2011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79-25B7-4933-9A24-54878E568F8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284E-0B49-4A83-9813-79173D6BFB2D}" type="datetimeFigureOut">
              <a:rPr lang="pt-PT" smtClean="0"/>
              <a:pPr/>
              <a:t>26-02-2011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79-25B7-4933-9A24-54878E568F8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A8284E-0B49-4A83-9813-79173D6BFB2D}" type="datetimeFigureOut">
              <a:rPr lang="pt-PT" smtClean="0"/>
              <a:pPr/>
              <a:t>26-02-2011</a:t>
            </a:fld>
            <a:endParaRPr lang="pt-PT"/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0942B79-25B7-4933-9A24-54878E568F8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6" name="Marcador de Posição do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284E-0B49-4A83-9813-79173D6BFB2D}" type="datetimeFigureOut">
              <a:rPr lang="pt-PT" smtClean="0"/>
              <a:pPr/>
              <a:t>26-02-2011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79-25B7-4933-9A24-54878E568F8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7" name="Conexão rect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284E-0B49-4A83-9813-79173D6BFB2D}" type="datetimeFigureOut">
              <a:rPr lang="pt-PT" smtClean="0"/>
              <a:pPr/>
              <a:t>26-02-2011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79-25B7-4933-9A24-54878E568F8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79-25B7-4933-9A24-54878E568F8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284E-0B49-4A83-9813-79173D6BFB2D}" type="datetimeFigureOut">
              <a:rPr lang="pt-PT" smtClean="0"/>
              <a:pPr/>
              <a:t>26-02-2011</a:t>
            </a:fld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2" name="Marcador de Posição de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4" name="Marcador de Posição de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cxnSp>
        <p:nvCxnSpPr>
          <p:cNvPr id="10" name="Conexão rect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ct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284E-0B49-4A83-9813-79173D6BFB2D}" type="datetimeFigureOut">
              <a:rPr lang="pt-PT" smtClean="0"/>
              <a:pPr/>
              <a:t>26-02-2011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79-25B7-4933-9A24-54878E568F8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284E-0B49-4A83-9813-79173D6BFB2D}" type="datetimeFigureOut">
              <a:rPr lang="pt-PT" smtClean="0"/>
              <a:pPr/>
              <a:t>26-02-2011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2B79-25B7-4933-9A24-54878E568F8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ção de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A8284E-0B49-4A83-9813-79173D6BFB2D}" type="datetimeFigureOut">
              <a:rPr lang="pt-PT" smtClean="0"/>
              <a:pPr/>
              <a:t>26-02-2011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942B79-25B7-4933-9A24-54878E568F8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8284E-0B49-4A83-9813-79173D6BFB2D}" type="datetimeFigureOut">
              <a:rPr lang="pt-PT" smtClean="0"/>
              <a:pPr/>
              <a:t>26-02-2011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942B79-25B7-4933-9A24-54878E568F8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o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24" name="Marcador de Posição d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A8284E-0B49-4A83-9813-79173D6BFB2D}" type="datetimeFigureOut">
              <a:rPr lang="pt-PT" smtClean="0"/>
              <a:pPr/>
              <a:t>26-02-2011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0942B79-25B7-4933-9A24-54878E568F88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Marcador de Posição do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Windows7\Desktop\Piaget\Mestrado\MDP\A%20Gomes\trabalho\presentation\01%20Faixa%201.wma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7\Desktop\Piaget\Mestrado\MDP\A%20Gomes\trabalho\presentation\innuendo.wm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7\Desktop\Piaget\Mestrado\MDP\A%20Gomes\trabalho\presentation\08%20Faixa%208.wm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7\Desktop\Piaget\Mestrado\MDP\A%20Gomes\trabalho\presentation\02%20Faixa%202.wm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7\Desktop\Piaget\Mestrado\MDP\A%20Gomes\trabalho\presentation\04%20Faixa%204.wma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Windows7\Desktop\Piaget\Mestrado\MDP\A%20Gomes\trabalho\presentation\star%20and%20stripes.wm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7\Desktop\Piaget\Mestrado\MDP\A%20Gomes\trabalho\presentation\07%20Faixa%207.wm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7\Desktop\Piaget\Mestrado\MDP\A%20Gomes\trabalho\presentation\09%20Faixa%209.wm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7\Desktop\Piaget\Mestrado\MDP\A%20Gomes\trabalho\presentation\les%20miserabiles.wm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7\Desktop\Piaget\Mestrado\MDP\A%20Gomes\trabalho\presentation\guilherme%20tell.w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609516"/>
          </a:xfrm>
        </p:spPr>
        <p:txBody>
          <a:bodyPr/>
          <a:lstStyle/>
          <a:p>
            <a:r>
              <a:rPr lang="pt-PT" dirty="0" smtClean="0"/>
              <a:t>Banda Marcial de Gueifães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Escola de Música</a:t>
            </a:r>
          </a:p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260648"/>
            <a:ext cx="8305800" cy="2520280"/>
          </a:xfrm>
        </p:spPr>
        <p:txBody>
          <a:bodyPr/>
          <a:lstStyle/>
          <a:p>
            <a:r>
              <a:rPr lang="pt-PT" sz="1200" b="1" dirty="0" smtClean="0"/>
              <a:t>INSTITUTO PIAGET</a:t>
            </a:r>
            <a:r>
              <a:rPr lang="pt-PT" sz="1200" dirty="0" smtClean="0"/>
              <a:t/>
            </a:r>
            <a:br>
              <a:rPr lang="pt-PT" sz="1200" dirty="0" smtClean="0"/>
            </a:br>
            <a:r>
              <a:rPr lang="pt-PT" sz="1200" i="1" dirty="0" smtClean="0"/>
              <a:t>Campus</a:t>
            </a:r>
            <a:r>
              <a:rPr lang="pt-PT" sz="1200" dirty="0" smtClean="0"/>
              <a:t> Académico de Vila Nova de Gaia</a:t>
            </a:r>
            <a:br>
              <a:rPr lang="pt-PT" sz="1200" dirty="0" smtClean="0"/>
            </a:br>
            <a:r>
              <a:rPr lang="pt-PT" sz="1200" b="1" dirty="0" smtClean="0"/>
              <a:t>Escola Superior de Educação Jean Piaget – Arcozelo</a:t>
            </a:r>
            <a:r>
              <a:rPr lang="pt-PT" sz="1200" dirty="0" smtClean="0"/>
              <a:t/>
            </a:r>
            <a:br>
              <a:rPr lang="pt-PT" sz="1200" dirty="0" smtClean="0"/>
            </a:br>
            <a:r>
              <a:rPr lang="pt-PT" sz="1200" dirty="0" smtClean="0"/>
              <a:t>(Decreto-Lei n.º 468/88, de 16 de Dezembro)</a:t>
            </a:r>
            <a:br>
              <a:rPr lang="pt-PT" sz="1200" dirty="0" smtClean="0"/>
            </a:br>
            <a:r>
              <a:rPr lang="pt-PT" sz="1200" dirty="0" smtClean="0"/>
              <a:t/>
            </a:r>
            <a:br>
              <a:rPr lang="pt-PT" sz="1200" dirty="0" smtClean="0"/>
            </a:br>
            <a:r>
              <a:rPr lang="pt-PT" dirty="0" smtClean="0"/>
              <a:t>Novos ares, novos rumos</a:t>
            </a:r>
            <a:endParaRPr lang="pt-PT" dirty="0"/>
          </a:p>
        </p:txBody>
      </p:sp>
      <p:pic>
        <p:nvPicPr>
          <p:cNvPr id="5" name="Imagem 4" descr="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32656"/>
            <a:ext cx="922775" cy="576734"/>
          </a:xfrm>
          <a:prstGeom prst="rect">
            <a:avLst/>
          </a:prstGeom>
        </p:spPr>
      </p:pic>
      <p:pic>
        <p:nvPicPr>
          <p:cNvPr id="8" name="01 Faixa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786182" y="4286256"/>
            <a:ext cx="1490394" cy="840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2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713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80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Instrumentos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Quantidade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Flautins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(2)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Flautas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 (2)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Oboés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Clarinetes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Saxofones Sopranos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1(0)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Saxofones Altos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3(4)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Saxofones Tenores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Saxofones Barítonos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Fagotes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Trompetes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Fliscornes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Trompas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Trombones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Eufónios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Contrabaixos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Tubas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Percussão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2480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1000"/>
                        </a:spcAft>
                      </a:pPr>
                      <a:r>
                        <a:rPr lang="pt-PT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r"/>
            <a:r>
              <a:rPr lang="pt-PT" dirty="0" smtClean="0"/>
              <a:t>A Banda Marcial de Gueifães</a:t>
            </a:r>
            <a:endParaRPr lang="pt-PT" dirty="0"/>
          </a:p>
        </p:txBody>
      </p:sp>
      <p:pic>
        <p:nvPicPr>
          <p:cNvPr id="5" name="Marcador de Posição de Conteúdo 5" descr="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32656"/>
            <a:ext cx="1368152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Contextualização</a:t>
            </a:r>
            <a:endParaRPr lang="pt-PT" dirty="0"/>
          </a:p>
        </p:txBody>
      </p:sp>
      <p:pic>
        <p:nvPicPr>
          <p:cNvPr id="4" name="innuendo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7224" y="1428736"/>
            <a:ext cx="7358114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999" y="1524000"/>
            <a:ext cx="7620001" cy="4572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Contextualização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PT" dirty="0" smtClean="0"/>
              <a:t>A Banda Marcial de Gueifães pertence a uma das 17 freguesias do concelho da Maia, Freguesia de Gueifães.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pt-PT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PT" dirty="0" smtClean="0"/>
              <a:t> O Concelho da Maia tem cerca de 136.000 habitantes.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pt-PT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PT" dirty="0" smtClean="0"/>
              <a:t>A freguesia de Gueifães tem quase três km2 de área e mais de onze mil e quinhentos habitantes, segundo os censos de 2001. A sua densidade populacional é de 3 869,8 </a:t>
            </a:r>
            <a:r>
              <a:rPr lang="pt-PT" dirty="0" err="1" smtClean="0"/>
              <a:t>hab</a:t>
            </a:r>
            <a:r>
              <a:rPr lang="pt-PT" dirty="0" smtClean="0"/>
              <a:t> / km2.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pt-PT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PT" dirty="0" smtClean="0"/>
              <a:t>Com uma dimensão relevante no ensino da música neste Concelho temos o Conservatório de Música da Maia “CMM”.</a:t>
            </a:r>
            <a:endParaRPr lang="pt-PT" u="sng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pt-PT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PT" dirty="0" smtClean="0"/>
              <a:t>Nas suas redondezas existem apenas algumas escolas de música, mas com pequena expressão no ensino da música.</a:t>
            </a:r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pt-PT" dirty="0" smtClean="0"/>
              <a:t>Contextualização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/>
          <a:lstStyle/>
          <a:p>
            <a:pPr algn="ctr">
              <a:buNone/>
            </a:pPr>
            <a:r>
              <a:rPr lang="pt-PT" sz="2800" dirty="0" smtClean="0"/>
              <a:t>Métodos utilizados: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Análise quantitativa;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Observação directa;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Método de investigação qualitativo;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t-PT" sz="2400" dirty="0" smtClean="0"/>
              <a:t>Questionário.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 smtClean="0"/>
              <a:t>Metodologia</a:t>
            </a:r>
            <a:endParaRPr lang="pt-PT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57200" y="958779"/>
          <a:ext cx="8240706" cy="5157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56"/>
                <a:gridCol w="1785950"/>
                <a:gridCol w="1751654"/>
                <a:gridCol w="116840"/>
                <a:gridCol w="1560530"/>
                <a:gridCol w="1625576"/>
              </a:tblGrid>
              <a:tr h="395878">
                <a:tc gridSpan="5">
                  <a:txBody>
                    <a:bodyPr/>
                    <a:lstStyle/>
                    <a:p>
                      <a:pPr algn="ctr"/>
                      <a:r>
                        <a:rPr lang="pt-PT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Total da</a:t>
                      </a:r>
                      <a:r>
                        <a:rPr lang="pt-PT" baseline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amostra</a:t>
                      </a:r>
                      <a:endParaRPr lang="pt-PT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pt-PT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6047">
                <a:tc>
                  <a:txBody>
                    <a:bodyPr/>
                    <a:lstStyle/>
                    <a:p>
                      <a:pPr algn="ctr"/>
                      <a:r>
                        <a:rPr lang="pt-PT" sz="1400" b="1" dirty="0" smtClean="0"/>
                        <a:t>Género:</a:t>
                      </a:r>
                      <a:endParaRPr lang="pt-PT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Masculino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  <a:p>
                      <a:pPr algn="ctr"/>
                      <a:endParaRPr lang="pt-P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Feminino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400" dirty="0"/>
                    </a:p>
                  </a:txBody>
                  <a:tcPr/>
                </a:tc>
              </a:tr>
              <a:tr h="553146">
                <a:tc>
                  <a:txBody>
                    <a:bodyPr/>
                    <a:lstStyle/>
                    <a:p>
                      <a:r>
                        <a:rPr lang="pt-PT" sz="1400" b="1" dirty="0" smtClean="0"/>
                        <a:t>Período de nascimento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Antes de 1980 -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1981-1990 -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1991-2000 -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Depois de 2000 -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14419">
                <a:tc>
                  <a:txBody>
                    <a:bodyPr/>
                    <a:lstStyle/>
                    <a:p>
                      <a:r>
                        <a:rPr lang="pt-PT" sz="1400" b="1" dirty="0" smtClean="0"/>
                        <a:t>Habilitações académicas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Ensino Básico</a:t>
                      </a:r>
                      <a:r>
                        <a:rPr lang="pt-PT" sz="1400" baseline="0" dirty="0" smtClean="0"/>
                        <a:t> - </a:t>
                      </a:r>
                      <a:r>
                        <a:rPr lang="pt-PT" sz="1400" baseline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Ensino Secundário</a:t>
                      </a:r>
                      <a:r>
                        <a:rPr lang="pt-PT" sz="1400" baseline="0" dirty="0" smtClean="0"/>
                        <a:t> - </a:t>
                      </a:r>
                      <a:r>
                        <a:rPr lang="pt-PT" sz="1400" baseline="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Ensino Superior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  <a:p>
                      <a:pPr algn="ctr"/>
                      <a:endParaRPr lang="pt-PT" sz="1400" dirty="0"/>
                    </a:p>
                  </a:txBody>
                  <a:tcPr/>
                </a:tc>
              </a:tr>
              <a:tr h="553146">
                <a:tc>
                  <a:txBody>
                    <a:bodyPr/>
                    <a:lstStyle/>
                    <a:p>
                      <a:r>
                        <a:rPr lang="pt-PT" sz="1400" b="1" smtClean="0"/>
                        <a:t>Formação musical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Ensino informal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Ensino não formal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Conservatório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Escola profissional - 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80911">
                <a:tc>
                  <a:txBody>
                    <a:bodyPr/>
                    <a:lstStyle/>
                    <a:p>
                      <a:r>
                        <a:rPr lang="pt-PT" sz="1400" b="1" dirty="0" smtClean="0"/>
                        <a:t>Ano de entrada para a Banda</a:t>
                      </a:r>
                      <a:endParaRPr lang="pt-P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Antes de 1979 -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1980 – 1989 -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1990 – 1999 -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Depois</a:t>
                      </a:r>
                      <a:r>
                        <a:rPr lang="pt-PT" sz="1400" baseline="0" dirty="0" smtClean="0"/>
                        <a:t> de 2000 - </a:t>
                      </a:r>
                      <a:r>
                        <a:rPr lang="pt-PT" sz="1400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53146">
                <a:tc gridSpan="4">
                  <a:txBody>
                    <a:bodyPr/>
                    <a:lstStyle/>
                    <a:p>
                      <a:r>
                        <a:rPr lang="pt-PT" sz="1400" b="1" dirty="0" smtClean="0"/>
                        <a:t>Interesse em inscrever-se na Escola</a:t>
                      </a:r>
                      <a:r>
                        <a:rPr lang="pt-PT" sz="1400" b="1" baseline="0" dirty="0" smtClean="0"/>
                        <a:t> de Música da Banda</a:t>
                      </a:r>
                      <a:endParaRPr lang="pt-PT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Sim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  <a:p>
                      <a:pPr algn="ctr"/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Não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  <a:p>
                      <a:pPr algn="ctr"/>
                      <a:endParaRPr lang="pt-PT" sz="1400" dirty="0"/>
                    </a:p>
                  </a:txBody>
                  <a:tcPr/>
                </a:tc>
              </a:tr>
              <a:tr h="553146">
                <a:tc gridSpan="4">
                  <a:txBody>
                    <a:bodyPr/>
                    <a:lstStyle/>
                    <a:p>
                      <a:r>
                        <a:rPr lang="pt-PT" sz="1400" b="1" dirty="0" smtClean="0"/>
                        <a:t>Necessidade de uma formação contínua</a:t>
                      </a:r>
                      <a:endParaRPr lang="pt-PT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Sim -</a:t>
                      </a:r>
                      <a:r>
                        <a:rPr lang="pt-PT" sz="1400" baseline="0" dirty="0" smtClean="0"/>
                        <a:t> </a:t>
                      </a:r>
                      <a:r>
                        <a:rPr lang="pt-PT" sz="1400" baseline="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pt-PT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Não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  <a:p>
                      <a:pPr algn="ctr"/>
                      <a:endParaRPr lang="pt-PT" sz="1400" dirty="0"/>
                    </a:p>
                  </a:txBody>
                  <a:tcPr/>
                </a:tc>
              </a:tr>
              <a:tr h="506047">
                <a:tc gridSpan="2">
                  <a:txBody>
                    <a:bodyPr/>
                    <a:lstStyle/>
                    <a:p>
                      <a:r>
                        <a:rPr kumimoji="0" lang="pt-P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Importância de uma Escola de Música na Banda</a:t>
                      </a:r>
                      <a:endParaRPr lang="pt-PT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Muita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Alguma</a:t>
                      </a:r>
                      <a:r>
                        <a:rPr lang="pt-PT" sz="1400" baseline="0" dirty="0" smtClean="0"/>
                        <a:t> - </a:t>
                      </a:r>
                      <a:r>
                        <a:rPr lang="pt-PT" sz="1400" baseline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/>
                        <a:t>Pouca - </a:t>
                      </a:r>
                      <a:r>
                        <a:rPr lang="pt-PT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pt-PT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pt-PT" sz="2800" dirty="0" smtClean="0"/>
              <a:t>Resultados mais pertinentes do inquérito</a:t>
            </a:r>
            <a:endParaRPr lang="pt-PT" sz="2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/>
          <a:lstStyle/>
          <a:p>
            <a:pPr algn="ctr">
              <a:buNone/>
            </a:pPr>
            <a:r>
              <a:rPr lang="pt-PT" dirty="0" smtClean="0"/>
              <a:t>Nova sede</a:t>
            </a:r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r>
              <a:rPr lang="pt-PT" dirty="0" smtClean="0"/>
              <a:t>Vida Nova</a:t>
            </a:r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Uma Nova Proposta</a:t>
            </a:r>
            <a:endParaRPr lang="pt-PT" dirty="0"/>
          </a:p>
        </p:txBody>
      </p:sp>
      <p:pic>
        <p:nvPicPr>
          <p:cNvPr id="5" name="08 Faixa 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423571" y="2143116"/>
            <a:ext cx="5939668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pt-PT" dirty="0" smtClean="0"/>
              <a:t>		O ensino nesta escola de música está pensado para crianças a partir dos 6 anos de idade, ou que já frequentem o 1º Ciclo Básico do Ensino Genérico. A sua estruturação e divisão das faixas etárias serão sensivelmente estas:</a:t>
            </a:r>
          </a:p>
          <a:p>
            <a:pPr algn="just">
              <a:lnSpc>
                <a:spcPct val="120000"/>
              </a:lnSpc>
              <a:buNone/>
            </a:pPr>
            <a:endParaRPr lang="pt-PT" dirty="0" smtClean="0"/>
          </a:p>
          <a:p>
            <a:pPr lvl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PT" dirty="0" smtClean="0"/>
              <a:t>Iniciação musical – crianças com idades compreendidas entre os seis e os dez anos ;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Ø"/>
            </a:pPr>
            <a:endParaRPr lang="pt-PT" dirty="0" smtClean="0"/>
          </a:p>
          <a:p>
            <a:pPr lvl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PT" dirty="0" smtClean="0"/>
              <a:t>Curso básico - crianças com idades superior a dez anos, e que frequentem o 2º Ciclo do Ensino Básico;</a:t>
            </a:r>
          </a:p>
          <a:p>
            <a:pPr lvl="0" algn="just">
              <a:lnSpc>
                <a:spcPct val="120000"/>
              </a:lnSpc>
              <a:buFont typeface="Wingdings" pitchFamily="2" charset="2"/>
              <a:buChar char="Ø"/>
            </a:pPr>
            <a:endParaRPr lang="pt-PT" dirty="0" smtClean="0"/>
          </a:p>
          <a:p>
            <a:pPr lvl="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PT" dirty="0" smtClean="0"/>
              <a:t>Formação contínua – para adolescentes que concluíram o Curso Básico e estão integrados na Banda.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pt-PT" dirty="0" smtClean="0"/>
              <a:t>A escola de Música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42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06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latin typeface="Arial"/>
                          <a:ea typeface="Calibri"/>
                          <a:cs typeface="Times New Roman"/>
                        </a:rPr>
                        <a:t>Disciplina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b="1">
                          <a:latin typeface="Arial"/>
                          <a:ea typeface="Calibri"/>
                          <a:cs typeface="Times New Roman"/>
                        </a:rPr>
                        <a:t>Alunos por turma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b="1">
                          <a:latin typeface="Arial"/>
                          <a:ea typeface="Calibri"/>
                          <a:cs typeface="Times New Roman"/>
                        </a:rPr>
                        <a:t>Carga horária (semanal)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63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Iniciação Musical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Arial"/>
                          <a:ea typeface="Calibri"/>
                          <a:cs typeface="Times New Roman"/>
                        </a:rPr>
                        <a:t>Máximo de 10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60 Minutos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6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Pratica instrumental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Individual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60 Minutos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06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Música de coro ou Orquestra Orff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Todos alunos da iniciação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latin typeface="Arial"/>
                          <a:ea typeface="Calibri"/>
                          <a:cs typeface="Times New Roman"/>
                        </a:rPr>
                        <a:t>90 Minutos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Iniciação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6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423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latin typeface="Arial"/>
                          <a:ea typeface="Calibri"/>
                          <a:cs typeface="Times New Roman"/>
                        </a:rPr>
                        <a:t>Disciplina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1600" b="1">
                          <a:latin typeface="Arial"/>
                          <a:ea typeface="Calibri"/>
                          <a:cs typeface="Times New Roman"/>
                        </a:rPr>
                        <a:t>Alunos por turma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1600" b="1">
                          <a:latin typeface="Arial"/>
                          <a:ea typeface="Calibri"/>
                          <a:cs typeface="Times New Roman"/>
                        </a:rPr>
                        <a:t>Carga horária (semanal)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23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Formação Musical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Arial"/>
                          <a:ea typeface="Calibri"/>
                          <a:cs typeface="Times New Roman"/>
                        </a:rPr>
                        <a:t>Máximo de 15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90 Minutos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2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Pratica instrumental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Arial"/>
                          <a:ea typeface="Calibri"/>
                          <a:cs typeface="Times New Roman"/>
                        </a:rPr>
                        <a:t>Individual</a:t>
                      </a:r>
                      <a:endParaRPr lang="pt-PT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dirty="0" smtClean="0">
                          <a:latin typeface="Arial"/>
                          <a:ea typeface="Calibri"/>
                          <a:cs typeface="Times New Roman"/>
                        </a:rPr>
                        <a:t>60 Minutos</a:t>
                      </a:r>
                      <a:endParaRPr lang="pt-PT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142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Música de coro ou Orquestra de sopros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Todos alunos do curso básico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latin typeface="Arial"/>
                          <a:ea typeface="Calibri"/>
                          <a:cs typeface="Times New Roman"/>
                        </a:rPr>
                        <a:t>90 Minutos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Curso Básico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PT" dirty="0" smtClean="0"/>
              <a:t>Os tempos mudam, os métodos também…</a:t>
            </a:r>
          </a:p>
          <a:p>
            <a:pPr algn="ctr"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Métodos utilizados:</a:t>
            </a:r>
          </a:p>
          <a:p>
            <a:pPr>
              <a:buNone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Modelo tradicional (ao que segue um período de transição;</a:t>
            </a:r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Novo  modelo;</a:t>
            </a:r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Ensino colectivo.</a:t>
            </a:r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dirty="0" smtClean="0"/>
              <a:t>O ensino da Música nas Filarmónicas</a:t>
            </a:r>
            <a:endParaRPr lang="pt-PT" dirty="0"/>
          </a:p>
        </p:txBody>
      </p:sp>
      <p:pic>
        <p:nvPicPr>
          <p:cNvPr id="7" name="02 Faixa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857752" y="4071942"/>
            <a:ext cx="3131508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0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64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60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dirty="0">
                          <a:latin typeface="Arial"/>
                          <a:ea typeface="Calibri"/>
                          <a:cs typeface="Times New Roman"/>
                        </a:rPr>
                        <a:t>Disciplina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b="1">
                          <a:latin typeface="Arial"/>
                          <a:ea typeface="Calibri"/>
                          <a:cs typeface="Times New Roman"/>
                        </a:rPr>
                        <a:t>Alunos por turma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b="1">
                          <a:latin typeface="Arial"/>
                          <a:ea typeface="Calibri"/>
                          <a:cs typeface="Times New Roman"/>
                        </a:rPr>
                        <a:t>Carga horária (semanal)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60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Formação Musical (nível avançado)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latin typeface="Arial"/>
                          <a:ea typeface="Calibri"/>
                          <a:cs typeface="Times New Roman"/>
                        </a:rPr>
                        <a:t>Máximo de 15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90 Minutos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60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Pratica instrumental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Individual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60 Minutos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60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Orquestra de sopros/orquestra ligeira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>
                          <a:latin typeface="Arial"/>
                          <a:ea typeface="Calibri"/>
                          <a:cs typeface="Times New Roman"/>
                        </a:rPr>
                        <a:t>Todos alunos da formação contínua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600" dirty="0">
                          <a:latin typeface="Arial"/>
                          <a:ea typeface="Calibri"/>
                          <a:cs typeface="Times New Roman"/>
                        </a:rPr>
                        <a:t>90 Minutos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Formação Contínua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pt-PT" dirty="0" smtClean="0"/>
              <a:t>Flauta transversal;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Oboé;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Clarinete;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Saxofone;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Trompete;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Trompa;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Trombone;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Eufónio/Tuba;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Percussão;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Guitarra;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Piano;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Órgão;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Iniciação musical;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Formação musical;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Música de coro;</a:t>
            </a:r>
          </a:p>
          <a:p>
            <a:pPr lvl="0">
              <a:buFont typeface="Wingdings" pitchFamily="2" charset="2"/>
              <a:buChar char="Ø"/>
            </a:pPr>
            <a:r>
              <a:rPr lang="pt-PT" dirty="0" smtClean="0"/>
              <a:t>Música de conjunto.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pt-PT" dirty="0" smtClean="0"/>
              <a:t>Quadro Docentes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PT" dirty="0" smtClean="0"/>
              <a:t>Serviços administrativos/Secretaria;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PT" dirty="0" smtClean="0"/>
              <a:t>Salas de estudo;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PT" dirty="0" smtClean="0"/>
              <a:t>Sala do aluno;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PT" dirty="0" smtClean="0"/>
              <a:t>Sala de docentes;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PT" dirty="0" smtClean="0"/>
              <a:t>Sala de reuniões;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PT" dirty="0" smtClean="0"/>
              <a:t>Biblioteca;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PT" dirty="0" smtClean="0"/>
              <a:t>Atendimento  dos encarregados de educação.</a:t>
            </a:r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pt-PT" dirty="0" smtClean="0"/>
              <a:t>Serviços de Apoio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pt-PT" dirty="0" smtClean="0"/>
              <a:t>Regulamentos</a:t>
            </a:r>
            <a:endParaRPr lang="pt-PT" dirty="0"/>
          </a:p>
        </p:txBody>
      </p:sp>
      <p:pic>
        <p:nvPicPr>
          <p:cNvPr id="6" name="04 Faixa 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275481"/>
            <a:ext cx="7786742" cy="4912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pt-PT" dirty="0" smtClean="0"/>
              <a:t>A gestão financeira e administrativa da escola compete à entidade titular, entidade proprietária da Escola, a Banda Marcial de Gueifães;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Ø"/>
            </a:pPr>
            <a:endParaRPr lang="pt-PT" dirty="0" smtClean="0"/>
          </a:p>
          <a:p>
            <a:pPr lvl="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pt-PT" dirty="0" smtClean="0"/>
              <a:t>Não serão admitidos alunos com idade inferior a cinco anos de idade, tendo estes que completar seis anos até ao final do ano civil em que se inscrevem;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Ø"/>
            </a:pPr>
            <a:endParaRPr lang="pt-PT" dirty="0" smtClean="0"/>
          </a:p>
          <a:p>
            <a:pPr lvl="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pt-PT" dirty="0" smtClean="0"/>
              <a:t>Na inscrição deverá ser preenchida uma ficha de identificação, acompanhada por uma fotografia;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Ø"/>
            </a:pPr>
            <a:endParaRPr lang="pt-PT" dirty="0" smtClean="0"/>
          </a:p>
          <a:p>
            <a:pPr lvl="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pt-PT" dirty="0" smtClean="0"/>
              <a:t>A escola de música será gratuita para todos os alunos;</a:t>
            </a:r>
          </a:p>
          <a:p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pt-PT" dirty="0" smtClean="0"/>
              <a:t>Regulamentos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pt-PT" dirty="0" smtClean="0"/>
              <a:t>Os alunos têm direito à reposição das aulas, quando o motivo for a falta do docente;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Ø"/>
            </a:pPr>
            <a:endParaRPr lang="pt-PT" dirty="0" smtClean="0"/>
          </a:p>
          <a:p>
            <a:pPr lvl="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pt-PT" dirty="0" smtClean="0"/>
              <a:t>A falta do aluno não confere direito à reposição da aula;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Ø"/>
            </a:pPr>
            <a:endParaRPr lang="pt-PT" dirty="0" smtClean="0"/>
          </a:p>
          <a:p>
            <a:pPr lvl="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pt-PT" dirty="0" smtClean="0"/>
              <a:t>Será da responsabilidade do encarregado de educação e/ou do aluno todo o equipamento cedido a este, tanto na sua conservação como na sua entrega em caso de desistência ou outro motivo;</a:t>
            </a:r>
          </a:p>
          <a:p>
            <a:pPr lvl="0" algn="just">
              <a:lnSpc>
                <a:spcPct val="110000"/>
              </a:lnSpc>
              <a:buFont typeface="Wingdings" pitchFamily="2" charset="2"/>
              <a:buChar char="Ø"/>
            </a:pPr>
            <a:endParaRPr lang="pt-PT" dirty="0" smtClean="0"/>
          </a:p>
          <a:p>
            <a:pPr lvl="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pt-PT" dirty="0" smtClean="0"/>
              <a:t>A todas as questões omissas neste regulamento, caberá ao coordenador e à direcção da Banda a sua resolução.</a:t>
            </a:r>
          </a:p>
          <a:p>
            <a:endParaRPr lang="pt-PT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pt-PT" dirty="0" smtClean="0"/>
              <a:t>Regulamentos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tar and stripes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3075" y="571480"/>
            <a:ext cx="7486411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dirty="0" smtClean="0"/>
              <a:t>Os alunos não são incentivados a produzir e a desenvolver, estão unicamente limitados a pensar e assimilar.</a:t>
            </a:r>
          </a:p>
          <a:p>
            <a:pPr algn="just">
              <a:buFont typeface="Wingdings" pitchFamily="2" charset="2"/>
              <a:buChar char="Ø"/>
            </a:pPr>
            <a:endParaRPr lang="pt-PT" dirty="0" smtClean="0"/>
          </a:p>
          <a:p>
            <a:pPr algn="just">
              <a:buFont typeface="Wingdings" pitchFamily="2" charset="2"/>
              <a:buChar char="Ø"/>
            </a:pPr>
            <a:r>
              <a:rPr lang="pt-PT" dirty="0" smtClean="0"/>
              <a:t>O ensino de toda a teoria e praticamente de todos os instrumentos musicais está confinada apenas à figura do Maestro.</a:t>
            </a:r>
          </a:p>
          <a:p>
            <a:pPr algn="just">
              <a:buFont typeface="Wingdings" pitchFamily="2" charset="2"/>
              <a:buChar char="Ø"/>
            </a:pPr>
            <a:endParaRPr lang="pt-PT" dirty="0" smtClean="0"/>
          </a:p>
          <a:p>
            <a:pPr algn="just">
              <a:buFont typeface="Wingdings" pitchFamily="2" charset="2"/>
              <a:buChar char="Ø"/>
            </a:pPr>
            <a:r>
              <a:rPr lang="pt-PT" dirty="0" smtClean="0"/>
              <a:t>Como disse Freire, (1972): </a:t>
            </a:r>
            <a:r>
              <a:rPr lang="pt-PT" i="1" dirty="0" smtClean="0"/>
              <a:t>‟ Desta forma, a educação torna-se um acto de depositar, onde os educandos são os depositários e o educador o depositante.”</a:t>
            </a:r>
          </a:p>
          <a:p>
            <a:pPr algn="just">
              <a:buFont typeface="Wingdings" pitchFamily="2" charset="2"/>
              <a:buChar char="Ø"/>
            </a:pPr>
            <a:endParaRPr lang="pt-PT" i="1" dirty="0" smtClean="0"/>
          </a:p>
          <a:p>
            <a:pPr algn="just">
              <a:buFont typeface="Wingdings" pitchFamily="2" charset="2"/>
              <a:buChar char="Ø"/>
            </a:pPr>
            <a:r>
              <a:rPr lang="pt-PT" i="1" dirty="0" smtClean="0"/>
              <a:t>Solfejo VS Instrumento…</a:t>
            </a:r>
          </a:p>
          <a:p>
            <a:pPr algn="just">
              <a:buFont typeface="Wingdings" pitchFamily="2" charset="2"/>
              <a:buChar char="Ø"/>
            </a:pPr>
            <a:endParaRPr lang="pt-PT" i="1" dirty="0" smtClean="0"/>
          </a:p>
          <a:p>
            <a:pPr algn="just">
              <a:buFont typeface="Wingdings" pitchFamily="2" charset="2"/>
              <a:buChar char="Ø"/>
            </a:pPr>
            <a:endParaRPr lang="pt-PT" i="1" dirty="0" smtClean="0"/>
          </a:p>
          <a:p>
            <a:pPr algn="just">
              <a:buFont typeface="Wingdings" pitchFamily="2" charset="2"/>
              <a:buChar char="Ø"/>
            </a:pPr>
            <a:endParaRPr lang="pt-PT" dirty="0" smtClean="0"/>
          </a:p>
          <a:p>
            <a:pPr algn="just">
              <a:buFont typeface="Wingdings" pitchFamily="2" charset="2"/>
              <a:buChar char="Ø"/>
            </a:pP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/>
          </a:bodyPr>
          <a:lstStyle/>
          <a:p>
            <a:pPr algn="ctr"/>
            <a:r>
              <a:rPr lang="pt-PT" dirty="0" smtClean="0"/>
              <a:t>Modelo tradicional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pic>
        <p:nvPicPr>
          <p:cNvPr id="5" name="07 Faixa 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286119" y="857232"/>
            <a:ext cx="2071695" cy="1276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1785950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sz="3300" dirty="0" smtClean="0"/>
              <a:t>O Maestro continuar a ser o professor da teoria mas os músicos passam a ser os monitores.</a:t>
            </a:r>
          </a:p>
          <a:p>
            <a:pPr algn="just">
              <a:buFont typeface="Wingdings" pitchFamily="2" charset="2"/>
              <a:buChar char="Ø"/>
            </a:pPr>
            <a:endParaRPr lang="pt-PT" sz="3300" dirty="0" smtClean="0"/>
          </a:p>
          <a:p>
            <a:pPr algn="just">
              <a:buFont typeface="Wingdings" pitchFamily="2" charset="2"/>
              <a:buChar char="Ø"/>
            </a:pPr>
            <a:r>
              <a:rPr lang="pt-PT" sz="3300" dirty="0" smtClean="0"/>
              <a:t>As decisões mais importantes e fundamentais continuavam a competir exclusivamente ao Maestro.</a:t>
            </a:r>
          </a:p>
          <a:p>
            <a:pPr algn="just">
              <a:buFont typeface="Wingdings" pitchFamily="2" charset="2"/>
              <a:buChar char="Ø"/>
            </a:pPr>
            <a:endParaRPr lang="pt-PT" sz="3300" dirty="0" smtClean="0"/>
          </a:p>
          <a:p>
            <a:pPr algn="just">
              <a:buFont typeface="Wingdings" pitchFamily="2" charset="2"/>
              <a:buChar char="Ø"/>
            </a:pPr>
            <a:r>
              <a:rPr lang="pt-PT" sz="3300" dirty="0" smtClean="0"/>
              <a:t>O Maestro controla e organiza os diferentes naipes de instrumentos.</a:t>
            </a:r>
          </a:p>
          <a:p>
            <a:pPr algn="just">
              <a:buFont typeface="Wingdings" pitchFamily="2" charset="2"/>
              <a:buChar char="Ø"/>
            </a:pPr>
            <a:endParaRPr lang="pt-PT" sz="1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pt-PT" sz="2800" dirty="0" smtClean="0"/>
              <a:t>Transição</a:t>
            </a:r>
            <a:endParaRPr lang="pt-PT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1538" y="3071810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latin typeface="+mj-lt"/>
              </a:rPr>
              <a:t>Novos pensamentos</a:t>
            </a:r>
            <a:endParaRPr lang="pt-PT" sz="2400" dirty="0">
              <a:latin typeface="+mj-lt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571472" y="3786190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600" dirty="0" smtClean="0"/>
              <a:t>Uma nova didáctica de ensino surge quando se consta que não se deve dissociar a aprendizagem do instrumento da aprendizagem do solfejo (aprendizagem paralela).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pt-PT" sz="16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600" dirty="0" smtClean="0"/>
              <a:t>Estas são motivações que cativam hoje em dia os novos aprendizes, pois a fase monótona do solfejo solitário fica para trás, dando lugar a uma adaptação quase </a:t>
            </a:r>
            <a:r>
              <a:rPr lang="pt-PT" sz="1600" i="1" dirty="0" smtClean="0"/>
              <a:t>“</a:t>
            </a:r>
            <a:r>
              <a:rPr lang="pt-PT" sz="1600" i="1" dirty="0" err="1" smtClean="0"/>
              <a:t>in</a:t>
            </a:r>
            <a:r>
              <a:rPr lang="pt-PT" sz="1600" i="1" dirty="0" smtClean="0"/>
              <a:t> loco”</a:t>
            </a:r>
            <a:r>
              <a:rPr lang="pt-PT" sz="1600" dirty="0" smtClean="0"/>
              <a:t> do instrumento sobre a aprendizagem teórica.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Novos pensamentos</a:t>
            </a:r>
            <a:endParaRPr lang="pt-PT" dirty="0"/>
          </a:p>
        </p:txBody>
      </p:sp>
      <p:pic>
        <p:nvPicPr>
          <p:cNvPr id="4" name="09 Faixa 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1471" y="1428736"/>
            <a:ext cx="8149243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5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PT" dirty="0" smtClean="0"/>
              <a:t>Uma nova didáctica de ensino surge quando se consta que não se deve dissociar a aprendizagem do instrumento da aprendizagem do solfejo (aprendizagem paralela).</a:t>
            </a:r>
          </a:p>
          <a:p>
            <a:pPr algn="just">
              <a:buFont typeface="Wingdings" pitchFamily="2" charset="2"/>
              <a:buChar char="Ø"/>
            </a:pPr>
            <a:endParaRPr lang="pt-PT" dirty="0" smtClean="0"/>
          </a:p>
          <a:p>
            <a:pPr algn="just">
              <a:buFont typeface="Wingdings" pitchFamily="2" charset="2"/>
              <a:buChar char="Ø"/>
            </a:pPr>
            <a:r>
              <a:rPr lang="pt-PT" dirty="0" smtClean="0"/>
              <a:t>Estas são motivações que cativam hoje em dia os novos aprendizes, pois a fase monótona do solfejo solitário fica para trás, dando lugar a uma adaptação quase </a:t>
            </a:r>
            <a:r>
              <a:rPr lang="pt-PT" i="1" dirty="0" smtClean="0"/>
              <a:t>“</a:t>
            </a:r>
            <a:r>
              <a:rPr lang="pt-PT" i="1" dirty="0" err="1" smtClean="0"/>
              <a:t>in</a:t>
            </a:r>
            <a:r>
              <a:rPr lang="pt-PT" i="1" dirty="0" smtClean="0"/>
              <a:t> loco”</a:t>
            </a:r>
            <a:r>
              <a:rPr lang="pt-PT" dirty="0" smtClean="0"/>
              <a:t> do instrumento sobre a aprendizagem teórica.</a:t>
            </a:r>
          </a:p>
          <a:p>
            <a:pPr algn="just">
              <a:buFont typeface="Wingdings" pitchFamily="2" charset="2"/>
              <a:buChar char="Ø"/>
            </a:pPr>
            <a:endParaRPr lang="pt-PT" dirty="0" smtClean="0"/>
          </a:p>
          <a:p>
            <a:pPr algn="just">
              <a:buFont typeface="Wingdings" pitchFamily="2" charset="2"/>
              <a:buChar char="Ø"/>
            </a:pP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Novos pensamentos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O Ensino Colectivo</a:t>
            </a:r>
            <a:endParaRPr lang="pt-PT" dirty="0"/>
          </a:p>
        </p:txBody>
      </p:sp>
      <p:pic>
        <p:nvPicPr>
          <p:cNvPr id="5" name="les miserabiles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1357298"/>
            <a:ext cx="7744293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1600" dirty="0" smtClean="0"/>
              <a:t>Método a implantar posteriormente na Escola de Música, que carecerá de uma adaptação progressiva, tanto dos alunos como dos docentes.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1600" dirty="0" smtClean="0"/>
              <a:t>Suas vantagens: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300" dirty="0" smtClean="0"/>
              <a:t>Com este método o tempo do docente é melhor utilizado e rentabilizado;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300" dirty="0" smtClean="0"/>
              <a:t>Os alunos ficam melhor preparados para o que é um dos grandes objectivos das Bandas de Música – a música de conjunto (ou em conjunto);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300" dirty="0" smtClean="0"/>
              <a:t>Os alunos ganham uma maior confiança em si próprios;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300" dirty="0" smtClean="0"/>
              <a:t>O tempo de aula em relação às aulas individuais aumenta;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300" dirty="0" smtClean="0"/>
              <a:t>Aprendem ouvindo os erros dos outros, aprendendo por imitação;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300" dirty="0" smtClean="0"/>
              <a:t>Ficam mais estimulados para o desenvolvimento das aptidões críticas, audição interiorizada e interpretação;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300" dirty="0" smtClean="0"/>
              <a:t>São desde o início capazes de executarem para os outros;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300" dirty="0" smtClean="0"/>
              <a:t>Estão por consequência expostos a uma maior literatura instrumental;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PT" sz="1300" dirty="0" smtClean="0"/>
              <a:t>Tem a possibilidade de serem inseridos, com benefício sobre os alunos que tem aulas no método individual, no estudo da história da música, teoria e notação musical.</a:t>
            </a:r>
          </a:p>
          <a:p>
            <a:pPr lvl="0">
              <a:buFont typeface="Wingdings" pitchFamily="2" charset="2"/>
              <a:buChar char="Ø"/>
            </a:pPr>
            <a:endParaRPr lang="pt-PT" sz="1300" dirty="0" smtClean="0"/>
          </a:p>
          <a:p>
            <a:endParaRPr lang="pt-PT" dirty="0"/>
          </a:p>
        </p:txBody>
      </p:sp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pt-PT" sz="2800" dirty="0" smtClean="0"/>
              <a:t>O Ensino Colectivo</a:t>
            </a:r>
            <a:endParaRPr lang="pt-PT" sz="2800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44352"/>
          </a:xfrm>
        </p:spPr>
        <p:txBody>
          <a:bodyPr/>
          <a:lstStyle/>
          <a:p>
            <a:pPr algn="r"/>
            <a:r>
              <a:rPr lang="pt-PT" dirty="0" smtClean="0"/>
              <a:t>A Banda Marcial de Gueifães</a:t>
            </a:r>
            <a:endParaRPr lang="pt-PT" dirty="0"/>
          </a:p>
        </p:txBody>
      </p:sp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PT" dirty="0" smtClean="0"/>
              <a:t>A Banda Marcial de Gueifães foi fundada em Dezembro de 1837, funcionando ininterruptamente desde a sua fundação .</a:t>
            </a:r>
          </a:p>
          <a:p>
            <a:pPr algn="just">
              <a:buFont typeface="Wingdings" pitchFamily="2" charset="2"/>
              <a:buChar char="Ø"/>
            </a:pPr>
            <a:endParaRPr lang="pt-PT" dirty="0" smtClean="0"/>
          </a:p>
          <a:p>
            <a:pPr algn="just">
              <a:buFont typeface="Wingdings" pitchFamily="2" charset="2"/>
              <a:buChar char="Ø"/>
            </a:pPr>
            <a:r>
              <a:rPr lang="pt-PT" dirty="0" smtClean="0"/>
              <a:t>Entre 1847 e 1855 o Administrador do Concelho da Maia incorpora-a no Batalhão de Segurança da Maia, com esta situação o regente passou a ter direito como oficial, ao posto de Alferes. Após a sua desmobilização no ano de 1855 a Banda passa a incorporar na sua designação a palavra “Marcial” – Banda Marcial de Gueifães. </a:t>
            </a:r>
          </a:p>
          <a:p>
            <a:endParaRPr lang="pt-PT" dirty="0" smtClean="0"/>
          </a:p>
          <a:p>
            <a:endParaRPr lang="pt-PT" dirty="0"/>
          </a:p>
        </p:txBody>
      </p:sp>
      <p:pic>
        <p:nvPicPr>
          <p:cNvPr id="5" name="guilherme tell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357166"/>
            <a:ext cx="1428760" cy="979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1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301</TotalTime>
  <Words>1234</Words>
  <Application>Microsoft Office PowerPoint</Application>
  <PresentationFormat>Apresentação no Ecrã (4:3)</PresentationFormat>
  <Paragraphs>252</Paragraphs>
  <Slides>26</Slides>
  <Notes>1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27" baseType="lpstr">
      <vt:lpstr>Papel</vt:lpstr>
      <vt:lpstr>INSTITUTO PIAGET Campus Académico de Vila Nova de Gaia Escola Superior de Educação Jean Piaget – Arcozelo (Decreto-Lei n.º 468/88, de 16 de Dezembro)  Novos ares, novos rumos</vt:lpstr>
      <vt:lpstr>O ensino da Música nas Filarmónicas</vt:lpstr>
      <vt:lpstr>Modelo tradicional  </vt:lpstr>
      <vt:lpstr>Transição</vt:lpstr>
      <vt:lpstr>Novos pensamentos</vt:lpstr>
      <vt:lpstr>Novos pensamentos</vt:lpstr>
      <vt:lpstr>O Ensino Colectivo</vt:lpstr>
      <vt:lpstr>O Ensino Colectivo</vt:lpstr>
      <vt:lpstr>A Banda Marcial de Gueifães</vt:lpstr>
      <vt:lpstr>A Banda Marcial de Gueifães</vt:lpstr>
      <vt:lpstr>Contextualização</vt:lpstr>
      <vt:lpstr>Contextualização</vt:lpstr>
      <vt:lpstr>Contextualização</vt:lpstr>
      <vt:lpstr>Metodologia</vt:lpstr>
      <vt:lpstr>Resultados mais pertinentes do inquérito</vt:lpstr>
      <vt:lpstr>Uma Nova Proposta</vt:lpstr>
      <vt:lpstr>A escola de Música</vt:lpstr>
      <vt:lpstr>Iniciação</vt:lpstr>
      <vt:lpstr>Curso Básico</vt:lpstr>
      <vt:lpstr>Formação Contínua</vt:lpstr>
      <vt:lpstr>Quadro Docentes</vt:lpstr>
      <vt:lpstr>Serviços de Apoio</vt:lpstr>
      <vt:lpstr>Regulamentos</vt:lpstr>
      <vt:lpstr>Regulamentos</vt:lpstr>
      <vt:lpstr>Regulamentos</vt:lpstr>
      <vt:lpstr>Diapositivo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Novas ares, novos rumos</dc:title>
  <dc:creator>Antonio</dc:creator>
  <cp:lastModifiedBy>Windows7</cp:lastModifiedBy>
  <cp:revision>202</cp:revision>
  <dcterms:created xsi:type="dcterms:W3CDTF">2010-06-17T00:20:07Z</dcterms:created>
  <dcterms:modified xsi:type="dcterms:W3CDTF">2011-02-26T11:14:10Z</dcterms:modified>
</cp:coreProperties>
</file>